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1" r:id="rId2"/>
    <p:sldId id="359" r:id="rId3"/>
    <p:sldId id="326" r:id="rId4"/>
    <p:sldId id="350" r:id="rId5"/>
    <p:sldId id="351" r:id="rId6"/>
    <p:sldId id="338" r:id="rId7"/>
    <p:sldId id="363" r:id="rId8"/>
    <p:sldId id="344" r:id="rId9"/>
    <p:sldId id="353" r:id="rId10"/>
    <p:sldId id="345" r:id="rId11"/>
    <p:sldId id="352" r:id="rId12"/>
    <p:sldId id="339" r:id="rId13"/>
    <p:sldId id="349" r:id="rId14"/>
    <p:sldId id="340" r:id="rId15"/>
    <p:sldId id="355" r:id="rId16"/>
    <p:sldId id="354" r:id="rId17"/>
    <p:sldId id="360" r:id="rId18"/>
    <p:sldId id="361" r:id="rId19"/>
    <p:sldId id="362" r:id="rId20"/>
    <p:sldId id="291" r:id="rId21"/>
    <p:sldId id="35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94716" autoAdjust="0"/>
  </p:normalViewPr>
  <p:slideViewPr>
    <p:cSldViewPr>
      <p:cViewPr varScale="1">
        <p:scale>
          <a:sx n="89" d="100"/>
          <a:sy n="89" d="100"/>
        </p:scale>
        <p:origin x="34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36A04-A049-4B4D-AD1C-E93FAD3D106A}" type="datetimeFigureOut">
              <a:rPr lang="ru-RU" smtClean="0"/>
              <a:pPr/>
              <a:t>16.09.2023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677E-61E4-49C7-8520-BF56A4C8FBA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780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11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720" y="1125646"/>
            <a:ext cx="8820590" cy="432060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r>
              <a:rPr lang="ru-RU" sz="5400" b="1" i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</a:t>
            </a:r>
          </a:p>
          <a:p>
            <a:r>
              <a:rPr lang="ru-RU" sz="5400" b="1" i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Смежные </a:t>
            </a:r>
            <a:r>
              <a:rPr lang="ru-RU" sz="5400" b="1" i="1" dirty="0">
                <a:ln w="1905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вертикальные </a:t>
            </a:r>
            <a:r>
              <a:rPr lang="ru-RU" sz="5400" b="1" i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углы</a:t>
            </a:r>
          </a:p>
          <a:p>
            <a:endParaRPr lang="ru-RU" sz="3600" b="1" i="1" dirty="0" smtClean="0">
              <a:ln w="1905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600" b="1" i="1" dirty="0" smtClean="0">
              <a:ln w="1905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600" b="1" i="1" u="sng" spc="3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9590" y="4077090"/>
            <a:ext cx="61208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 геометрии в 7 классе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76570" y="9806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1"/>
          <p:cNvGrpSpPr/>
          <p:nvPr/>
        </p:nvGrpSpPr>
        <p:grpSpPr>
          <a:xfrm>
            <a:off x="1009069" y="1274877"/>
            <a:ext cx="7310207" cy="2688385"/>
            <a:chOff x="1357290" y="428604"/>
            <a:chExt cx="7310207" cy="2688385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1643042" y="428604"/>
              <a:ext cx="6429420" cy="23574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857356" y="642918"/>
              <a:ext cx="5786478" cy="2143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428728" y="2143116"/>
              <a:ext cx="5950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57290" y="428604"/>
              <a:ext cx="5950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4876" y="1714488"/>
              <a:ext cx="73129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786710" y="500042"/>
              <a:ext cx="5950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72462" y="2285992"/>
              <a:ext cx="5950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  <a:endParaRPr lang="ru-RU" sz="4800" b="1" i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45735" y="50990"/>
            <a:ext cx="8670322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Свойство вертикальных углов</a:t>
            </a:r>
            <a:endParaRPr lang="ru-RU" sz="4400" b="1" i="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5734" y="3995406"/>
            <a:ext cx="751327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u="sng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Вертикальные углы равны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5420" y="4941210"/>
            <a:ext cx="7489040" cy="1569660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i="1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4800" b="1" i="1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BMA</a:t>
            </a:r>
            <a:r>
              <a:rPr lang="ru-RU" sz="4800" b="1" i="1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&lt;</a:t>
            </a:r>
            <a:r>
              <a:rPr lang="en-US" sz="48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CME</a:t>
            </a:r>
            <a:r>
              <a:rPr lang="ru-RU" sz="48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48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8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ВМС =  </a:t>
            </a:r>
            <a:r>
              <a:rPr lang="en-US" sz="48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8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АМЕ</a:t>
            </a:r>
            <a:endParaRPr lang="ru-RU" sz="4800" b="1" i="1" spc="50" dirty="0">
              <a:ln w="11430"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11</a:t>
            </a:fld>
            <a:endParaRPr lang="ru-RU" dirty="0"/>
          </a:p>
        </p:txBody>
      </p:sp>
      <p:grpSp>
        <p:nvGrpSpPr>
          <p:cNvPr id="7" name="Группа 40"/>
          <p:cNvGrpSpPr/>
          <p:nvPr/>
        </p:nvGrpSpPr>
        <p:grpSpPr>
          <a:xfrm>
            <a:off x="1331550" y="1628750"/>
            <a:ext cx="6574946" cy="3516276"/>
            <a:chOff x="1428728" y="3357562"/>
            <a:chExt cx="6574946" cy="3516276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1857356" y="3857628"/>
              <a:ext cx="5786478" cy="26432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1500166" y="4286256"/>
              <a:ext cx="6500858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4000496" y="4071942"/>
              <a:ext cx="3000396" cy="17145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000232" y="3357562"/>
              <a:ext cx="5261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4000" b="1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28728" y="4643446"/>
              <a:ext cx="5261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4000" b="1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40938" y="3933642"/>
              <a:ext cx="5261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4000" b="1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86512" y="3500438"/>
              <a:ext cx="5261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ru-RU" sz="4000" b="1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77568" y="3573592"/>
              <a:ext cx="5261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4000" b="1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66378" y="3861632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4000" b="1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85208" y="6093942"/>
              <a:ext cx="5261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ru-RU" sz="4000" b="1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97418" y="6165952"/>
              <a:ext cx="5838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ru-RU" sz="4000" b="1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17268" y="4797762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i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ru-RU" sz="4000" b="1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3336606" y="4500570"/>
              <a:ext cx="45719" cy="71438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2071670" y="4572008"/>
              <a:ext cx="45719" cy="71438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2071670" y="3929066"/>
              <a:ext cx="45719" cy="71438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7383801" y="4286256"/>
              <a:ext cx="45719" cy="71438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6102929" y="3786190"/>
              <a:ext cx="45719" cy="71438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5778505" y="4357694"/>
              <a:ext cx="45719" cy="71438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4849809" y="6000768"/>
              <a:ext cx="45720" cy="45719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7072330" y="6215082"/>
              <a:ext cx="45719" cy="71438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5214942" y="5357826"/>
              <a:ext cx="71438" cy="71438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0" y="0"/>
            <a:ext cx="9144000" cy="187743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Закрепление.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Устная работа.</a:t>
            </a:r>
          </a:p>
          <a:p>
            <a:r>
              <a:rPr lang="ru-RU" sz="3200" b="1" spc="50" dirty="0" smtClean="0">
                <a:ln w="11430"/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1. Назовите вертикальные углы,</a:t>
            </a:r>
            <a:endParaRPr lang="en-US" sz="3200" b="1" spc="50" dirty="0" smtClean="0">
              <a:ln w="11430"/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spc="50" dirty="0" smtClean="0">
                <a:ln w="11430"/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 изображённые на чертеже</a:t>
            </a:r>
            <a:r>
              <a:rPr lang="ru-RU" sz="3600" b="1" spc="50" dirty="0" smtClean="0">
                <a:ln w="11430"/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spc="50" dirty="0">
              <a:ln w="11430"/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04840" y="24208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92640" y="26631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81050" y="25953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90520" y="32019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16020" y="350101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973580" y="36187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98170" y="334175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80140" y="25606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08130" y="22090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50450" y="222007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42060" y="2719950"/>
            <a:ext cx="523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59790" y="23378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2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9390" y="3501010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&lt;1 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2;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9390" y="4221110"/>
            <a:ext cx="2479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&lt;1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12;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339690" y="4869200"/>
            <a:ext cx="22509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10;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16020" y="4869200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8;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411700" y="5589300"/>
            <a:ext cx="1994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6;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932050" y="5589300"/>
            <a:ext cx="1951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12</a:t>
            </a:fld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43042" y="1268700"/>
            <a:ext cx="6429420" cy="23574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857356" y="1483014"/>
            <a:ext cx="5786478" cy="21431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28728" y="298321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126870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00694" y="2139227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86710" y="1340138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72462" y="3126088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32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1639161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136</a:t>
            </a:r>
            <a:r>
              <a:rPr lang="ru-RU" sz="28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i="1" baseline="30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8030" y="27089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b="1" i="1" baseline="30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4404360" y="2176683"/>
            <a:ext cx="960120" cy="109220"/>
          </a:xfrm>
          <a:custGeom>
            <a:avLst/>
            <a:gdLst>
              <a:gd name="connsiteX0" fmla="*/ 0 w 960120"/>
              <a:gd name="connsiteY0" fmla="*/ 93980 h 109220"/>
              <a:gd name="connsiteX1" fmla="*/ 441960 w 960120"/>
              <a:gd name="connsiteY1" fmla="*/ 2540 h 109220"/>
              <a:gd name="connsiteX2" fmla="*/ 960120 w 960120"/>
              <a:gd name="connsiteY2" fmla="*/ 109220 h 109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0120" h="109220">
                <a:moveTo>
                  <a:pt x="0" y="93980"/>
                </a:moveTo>
                <a:cubicBezTo>
                  <a:pt x="140970" y="46990"/>
                  <a:pt x="281940" y="0"/>
                  <a:pt x="441960" y="2540"/>
                </a:cubicBezTo>
                <a:cubicBezTo>
                  <a:pt x="601980" y="5080"/>
                  <a:pt x="781050" y="57150"/>
                  <a:pt x="960120" y="10922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4602480" y="2590703"/>
            <a:ext cx="746760" cy="142240"/>
          </a:xfrm>
          <a:custGeom>
            <a:avLst/>
            <a:gdLst>
              <a:gd name="connsiteX0" fmla="*/ 746760 w 746760"/>
              <a:gd name="connsiteY0" fmla="*/ 30480 h 142240"/>
              <a:gd name="connsiteX1" fmla="*/ 350520 w 746760"/>
              <a:gd name="connsiteY1" fmla="*/ 137160 h 142240"/>
              <a:gd name="connsiteX2" fmla="*/ 0 w 746760"/>
              <a:gd name="connsiteY2" fmla="*/ 0 h 142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760" h="142240">
                <a:moveTo>
                  <a:pt x="746760" y="30480"/>
                </a:moveTo>
                <a:cubicBezTo>
                  <a:pt x="610870" y="86360"/>
                  <a:pt x="474980" y="142240"/>
                  <a:pt x="350520" y="137160"/>
                </a:cubicBezTo>
                <a:cubicBezTo>
                  <a:pt x="226060" y="132080"/>
                  <a:pt x="113030" y="66040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одержимое 18"/>
          <p:cNvSpPr txBox="1">
            <a:spLocks/>
          </p:cNvSpPr>
          <p:nvPr/>
        </p:nvSpPr>
        <p:spPr>
          <a:xfrm>
            <a:off x="0" y="332570"/>
            <a:ext cx="9144000" cy="10801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rgbClr val="94086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2. Вычислите градусную меру угла 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rgbClr val="94086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GOK.</a:t>
            </a:r>
            <a:endParaRPr kumimoji="0" lang="ru-RU" sz="2800" b="1" i="1" u="none" strike="noStrike" kern="1200" cap="none" spc="0" normalizeH="0" noProof="0" dirty="0">
              <a:ln>
                <a:noFill/>
              </a:ln>
              <a:solidFill>
                <a:srgbClr val="94086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20719" y="4149100"/>
            <a:ext cx="75809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6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6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GOK</a:t>
            </a:r>
            <a:r>
              <a:rPr lang="ru-RU" sz="6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6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en-US" sz="6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FOH</a:t>
            </a:r>
            <a:r>
              <a:rPr lang="ru-RU" sz="6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sz="6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ru-RU" sz="60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°</a:t>
            </a:r>
            <a:endParaRPr lang="ru-RU" sz="6000" b="1" i="1" spc="50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775198" y="1249658"/>
            <a:ext cx="3580772" cy="210733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7" idx="3"/>
          </p:cNvCxnSpPr>
          <p:nvPr/>
        </p:nvCxnSpPr>
        <p:spPr>
          <a:xfrm flipV="1">
            <a:off x="1057946" y="1571142"/>
            <a:ext cx="3586064" cy="19959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9440" y="3212970"/>
            <a:ext cx="518506" cy="7082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44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664" y="1249658"/>
            <a:ext cx="518506" cy="7082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44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30" y="2492870"/>
            <a:ext cx="633993" cy="7082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7880" y="1196690"/>
            <a:ext cx="518506" cy="7082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44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1900" y="2492870"/>
            <a:ext cx="518506" cy="7082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b="1" i="1" baseline="-2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3810" y="2204830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39690" y="2204830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43760" y="1916790"/>
            <a:ext cx="329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30" y="2924930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0" y="332570"/>
            <a:ext cx="9144000" cy="10801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Вычислите градусные меры углов, изображённых на</a:t>
            </a:r>
            <a:r>
              <a:rPr lang="en-US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чертеже, если один из углов на 50</a:t>
            </a:r>
            <a:r>
              <a:rPr lang="ru-RU" sz="24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больше другого.</a:t>
            </a:r>
            <a:endParaRPr lang="ru-RU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695940" y="1263810"/>
            <a:ext cx="1566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27980" y="1844780"/>
            <a:ext cx="46724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Пусть меньший угол </a:t>
            </a:r>
            <a:r>
              <a:rPr lang="ru-RU" sz="3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х°</a:t>
            </a:r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тогда больший угол</a:t>
            </a:r>
          </a:p>
          <a:p>
            <a:pPr algn="ctr"/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+ 50°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84183" y="2138927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4000" b="1" i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9690" y="1572720"/>
            <a:ext cx="1451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+ 50</a:t>
            </a:r>
            <a:r>
              <a:rPr lang="ru-RU" sz="3200" b="1" i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°</a:t>
            </a:r>
            <a:endParaRPr lang="ru-RU" sz="3200" b="1" i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91600" y="3429000"/>
            <a:ext cx="68109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Если &lt;АМВ 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то &lt;ВМС = </a:t>
            </a:r>
            <a:r>
              <a:rPr lang="ru-RU" sz="3200" b="1" i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+ 50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°</a:t>
            </a:r>
            <a:endParaRPr lang="ru-RU" sz="3200" b="1" i="1" spc="50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4005080"/>
            <a:ext cx="93634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 как сумма смежных углов равна 180°, то составим уравнение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95420" y="4509150"/>
            <a:ext cx="71625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х + х + 50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° = 180°</a:t>
            </a:r>
            <a:endParaRPr lang="ru-RU" sz="3200" b="1" i="1" spc="50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9390" y="4941210"/>
            <a:ext cx="6920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2х + 50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/>
                <a:cs typeface="Times New Roman"/>
              </a:rPr>
              <a:t>° = 180°</a:t>
            </a:r>
            <a:endParaRPr lang="ru-RU" sz="3200" b="1" i="1" spc="50" dirty="0" smtClean="0">
              <a:ln w="11430"/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5301260"/>
            <a:ext cx="7154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2х 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/>
                <a:cs typeface="Times New Roman"/>
              </a:rPr>
              <a:t>= 180° 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- 50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/>
                <a:cs typeface="Times New Roman"/>
              </a:rPr>
              <a:t>° </a:t>
            </a:r>
            <a:endParaRPr lang="ru-RU" sz="3200" b="1" i="1" spc="50" dirty="0" smtClean="0">
              <a:ln w="11430"/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5661310"/>
            <a:ext cx="6047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2х 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/>
                <a:cs typeface="Times New Roman"/>
              </a:rPr>
              <a:t>= 130°;</a:t>
            </a:r>
            <a:endParaRPr lang="ru-RU" sz="3200" b="1" i="1" spc="50" dirty="0" smtClean="0">
              <a:ln w="11430"/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123660" y="5661310"/>
            <a:ext cx="61929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х 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/>
                <a:cs typeface="Times New Roman"/>
              </a:rPr>
              <a:t>= 130° : 2; х=65</a:t>
            </a:r>
            <a:r>
              <a:rPr lang="ru-RU" sz="3200" b="1" i="1" spc="50" baseline="30000" dirty="0" smtClean="0">
                <a:ln w="11430"/>
                <a:solidFill>
                  <a:schemeClr val="tx2"/>
                </a:solidFill>
                <a:latin typeface="Times New Roman"/>
                <a:cs typeface="Times New Roman"/>
              </a:rPr>
              <a:t>0</a:t>
            </a:r>
            <a:r>
              <a:rPr lang="ru-RU" sz="3200" b="1" i="1" spc="50" dirty="0" smtClean="0">
                <a:ln w="11430"/>
                <a:solidFill>
                  <a:schemeClr val="tx2"/>
                </a:solidFill>
                <a:latin typeface="Times New Roman"/>
                <a:cs typeface="Times New Roman"/>
              </a:rPr>
              <a:t>           </a:t>
            </a:r>
            <a:endParaRPr lang="ru-RU" sz="3200" b="1" i="1" spc="50" dirty="0" smtClean="0">
              <a:ln w="11430"/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03544" y="6225258"/>
            <a:ext cx="77853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&lt;АМВ 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65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°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то &lt;ВМС = 65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°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+ 50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° = 115°</a:t>
            </a:r>
            <a:endParaRPr lang="ru-RU" sz="3200" b="1" i="1" spc="50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3096" y="0"/>
            <a:ext cx="5511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4. Решите задачу</a:t>
            </a:r>
          </a:p>
        </p:txBody>
      </p:sp>
      <p:grpSp>
        <p:nvGrpSpPr>
          <p:cNvPr id="6" name="Группа 30"/>
          <p:cNvGrpSpPr/>
          <p:nvPr/>
        </p:nvGrpSpPr>
        <p:grpSpPr>
          <a:xfrm>
            <a:off x="1511575" y="2420860"/>
            <a:ext cx="6120850" cy="2016280"/>
            <a:chOff x="1442421" y="3772919"/>
            <a:chExt cx="6601180" cy="2357454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1500166" y="3772919"/>
              <a:ext cx="6429420" cy="235745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714480" y="3987233"/>
              <a:ext cx="5786478" cy="214314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505723" y="5487431"/>
              <a:ext cx="64093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42421" y="3922766"/>
              <a:ext cx="64093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96060" y="5039235"/>
              <a:ext cx="76858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15140" y="3988441"/>
              <a:ext cx="64093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02662" y="5426986"/>
              <a:ext cx="640939" cy="462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Е</a:t>
              </a:r>
              <a:endParaRPr lang="ru-RU" sz="3200" b="1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63665" y="610155"/>
            <a:ext cx="1891690" cy="1315330"/>
            <a:chOff x="15940" y="260560"/>
            <a:chExt cx="1891690" cy="1315330"/>
          </a:xfrm>
        </p:grpSpPr>
        <p:sp useBgFill="1">
          <p:nvSpPr>
            <p:cNvPr id="16" name="TextBox 15"/>
            <p:cNvSpPr txBox="1"/>
            <p:nvPr/>
          </p:nvSpPr>
          <p:spPr>
            <a:xfrm>
              <a:off x="35370" y="260560"/>
              <a:ext cx="1872260" cy="523220"/>
            </a:xfrm>
            <a:prstGeom prst="rect">
              <a:avLst/>
            </a:prstGeom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Дано: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940" y="1052670"/>
              <a:ext cx="1872260" cy="5232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800" b="1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Найти:</a:t>
              </a: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2483710" y="1340710"/>
            <a:ext cx="24726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эти углы</a:t>
            </a:r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2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en-US" sz="32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39690" y="601460"/>
            <a:ext cx="648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АС ∩ ВЕ = М,  сумма двух углов = 50</a:t>
            </a:r>
            <a:r>
              <a:rPr lang="ru-RU" sz="28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07880" y="1700760"/>
            <a:ext cx="1566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1400" y="4509150"/>
            <a:ext cx="85691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 как сумма двух углов = 50</a:t>
            </a:r>
            <a:r>
              <a:rPr lang="ru-RU" sz="3600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, то это могут быть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вертикальные углы.</a:t>
            </a:r>
            <a:endParaRPr lang="ru-RU" sz="36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95420" y="5661310"/>
            <a:ext cx="79931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&lt;АМВ 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ЕМС=50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°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: 2 = 25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°</a:t>
            </a:r>
            <a:endParaRPr lang="ru-RU" sz="3200" b="1" i="1" spc="50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Письменное решение задач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692620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При пересечении двух прямых образовалось четыре угла. Один из них равен 43</a:t>
            </a:r>
            <a:r>
              <a:rPr kumimoji="0" lang="ru-RU" sz="2400" b="1" i="1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Найдите величины остальных углов.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79512" y="1844824"/>
            <a:ext cx="2771775" cy="3279776"/>
            <a:chOff x="0" y="1480"/>
            <a:chExt cx="1726" cy="2066"/>
          </a:xfrm>
        </p:grpSpPr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>
              <a:off x="158" y="1480"/>
              <a:ext cx="1044" cy="195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 flipH="1">
              <a:off x="158" y="1525"/>
              <a:ext cx="908" cy="1814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0" y="1752"/>
              <a:ext cx="29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ru-RU" sz="2000" b="1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 flipV="1">
              <a:off x="567" y="2610"/>
              <a:ext cx="18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O</a:t>
              </a:r>
              <a:endParaRPr kumimoji="0" lang="ru-RU" sz="2000" b="1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32" name="Text Box 8"/>
            <p:cNvSpPr txBox="1">
              <a:spLocks noChangeArrowheads="1"/>
            </p:cNvSpPr>
            <p:nvPr/>
          </p:nvSpPr>
          <p:spPr bwMode="auto">
            <a:xfrm>
              <a:off x="1156" y="1570"/>
              <a:ext cx="22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F</a:t>
              </a:r>
              <a:endParaRPr kumimoji="0" lang="ru-RU" sz="2000" b="1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33" name="Text Box 9"/>
            <p:cNvSpPr txBox="1">
              <a:spLocks noChangeArrowheads="1"/>
            </p:cNvSpPr>
            <p:nvPr/>
          </p:nvSpPr>
          <p:spPr bwMode="auto">
            <a:xfrm>
              <a:off x="249" y="3203"/>
              <a:ext cx="22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P</a:t>
              </a:r>
              <a:endParaRPr kumimoji="0" lang="ru-RU" sz="2000" b="1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1292" y="3294"/>
              <a:ext cx="43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1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</a:t>
              </a:r>
              <a:endParaRPr kumimoji="0" lang="ru-RU" sz="2000" b="1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35" name="Arc 11"/>
            <p:cNvSpPr>
              <a:spLocks/>
            </p:cNvSpPr>
            <p:nvPr/>
          </p:nvSpPr>
          <p:spPr bwMode="auto">
            <a:xfrm>
              <a:off x="521" y="2160"/>
              <a:ext cx="182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36" name="Text Box 12"/>
            <p:cNvSpPr txBox="1">
              <a:spLocks noChangeArrowheads="1"/>
            </p:cNvSpPr>
            <p:nvPr/>
          </p:nvSpPr>
          <p:spPr bwMode="auto">
            <a:xfrm>
              <a:off x="431" y="1888"/>
              <a:ext cx="4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43 </a:t>
              </a:r>
              <a:r>
                <a:rPr kumimoji="0" lang="ru-RU" sz="2400" b="1" i="1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0</a:t>
              </a:r>
              <a:endPara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131840" y="1916832"/>
            <a:ext cx="907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Дано: </a:t>
            </a:r>
            <a:endParaRPr lang="ru-RU" sz="20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76502" y="1909323"/>
            <a:ext cx="16804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PF ∩ MK = O</a:t>
            </a:r>
          </a:p>
          <a:p>
            <a:r>
              <a:rPr lang="en-US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 MOF = 43</a:t>
            </a:r>
            <a:endParaRPr lang="ru-RU" sz="20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9832" y="2636912"/>
            <a:ext cx="1144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ru-RU" sz="20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27984" y="2636912"/>
            <a:ext cx="2806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 </a:t>
            </a:r>
            <a:r>
              <a:rPr lang="en-US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FOK,  KOP,  MOP</a:t>
            </a:r>
            <a:endParaRPr lang="ru-RU" sz="20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6020" y="2996940"/>
            <a:ext cx="1321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ru-RU" sz="20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2555720" y="3356990"/>
            <a:ext cx="63001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и 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KOP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вертикальные,  значит, по свойству вертикальных углов,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KOP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KOP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43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915816" y="4239235"/>
            <a:ext cx="597666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FOK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180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так как они смежные.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Отсюда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FOK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180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- 43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137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519014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3. 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FOK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и 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POM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вертикальные, значит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FOK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POM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POM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=137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563047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Ответ: 137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43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137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6637" grpId="0"/>
      <p:bldP spid="26638" grpId="0"/>
      <p:bldP spid="26639" grpId="0"/>
      <p:bldP spid="266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772363"/>
            <a:ext cx="84970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Один из смежных углов на 32</a:t>
            </a:r>
            <a:r>
              <a:rPr kumimoji="0" lang="ru-RU" sz="2400" b="1" i="1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больше другого. Найдите величину каждого угла.</a:t>
            </a:r>
            <a:endParaRPr kumimoji="0" lang="ru-RU" sz="2400" b="1" i="1" u="none" strike="noStrike" cap="none" normalizeH="0" baseline="30000" dirty="0" smtClean="0">
              <a:ln>
                <a:noFill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3"/>
          <p:cNvGrpSpPr/>
          <p:nvPr/>
        </p:nvGrpSpPr>
        <p:grpSpPr>
          <a:xfrm>
            <a:off x="0" y="1772816"/>
            <a:ext cx="3951906" cy="2179404"/>
            <a:chOff x="179512" y="1268760"/>
            <a:chExt cx="3951906" cy="21794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79512" y="2924944"/>
              <a:ext cx="367240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 flipH="1" flipV="1">
              <a:off x="2159732" y="1448780"/>
              <a:ext cx="1656184" cy="12961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79512" y="2924944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635896" y="1268760"/>
              <a:ext cx="42351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707904" y="2924944"/>
              <a:ext cx="42351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195736" y="2924944"/>
              <a:ext cx="4443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О</a:t>
              </a:r>
              <a:endParaRPr lang="ru-RU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4211960" y="162880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004048" y="1628800"/>
            <a:ext cx="367240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АОВ</a:t>
            </a: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 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 смежные,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АОВ</a:t>
            </a: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 = 32</a:t>
            </a: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18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11960" y="242088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Найти: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076056" y="2420888"/>
            <a:ext cx="20517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А</a:t>
            </a: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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kumimoji="0" lang="en-US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kumimoji="0" lang="ru-RU" sz="1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8080" y="2708900"/>
            <a:ext cx="177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Решение: </a:t>
            </a:r>
            <a:endParaRPr lang="ru-RU" sz="28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11960" y="3212976"/>
            <a:ext cx="4313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 ВОС =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х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тогда  АОВ = 32</a:t>
            </a:r>
            <a:r>
              <a:rPr lang="ru-RU" b="1" i="1" baseline="30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+х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59920" y="3717032"/>
            <a:ext cx="5341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По свойству смежных углов составим уравнение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35896" y="4077072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 + (32</a:t>
            </a:r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+x) = 180</a:t>
            </a:r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7904" y="4437112"/>
            <a:ext cx="16177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2x = 180</a:t>
            </a:r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 - 32</a:t>
            </a:r>
          </a:p>
          <a:p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2x = 148</a:t>
            </a:r>
          </a:p>
          <a:p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x= 74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5373216"/>
            <a:ext cx="5001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Значит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 ВОС = 74, а   АОВ =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32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+74=106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3528" y="580526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 АОВ = 106,  ВОС = 74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797" y="303908"/>
            <a:ext cx="5681964" cy="41456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459" grpId="0"/>
      <p:bldP spid="14" grpId="0"/>
      <p:bldP spid="19460" grpId="0"/>
      <p:bldP spid="16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1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Решение задач по учебнику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620610"/>
            <a:ext cx="3131800" cy="550555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  </a:t>
            </a:r>
          </a:p>
          <a:p>
            <a:pPr algn="ctr">
              <a:buNone/>
            </a:pPr>
            <a:r>
              <a:rPr lang="ru-RU" dirty="0" smtClean="0"/>
              <a:t>  </a:t>
            </a:r>
            <a:r>
              <a:rPr lang="ru-RU" b="1" dirty="0" smtClean="0"/>
              <a:t>№ </a:t>
            </a:r>
            <a:r>
              <a:rPr lang="en-US" b="1" dirty="0" smtClean="0"/>
              <a:t>62</a:t>
            </a:r>
            <a:r>
              <a:rPr lang="ru-RU" b="1" dirty="0" smtClean="0"/>
              <a:t> (а)</a:t>
            </a:r>
          </a:p>
          <a:p>
            <a:pPr>
              <a:buNone/>
            </a:pPr>
            <a:r>
              <a:rPr lang="ru-RU" sz="2400" b="1" dirty="0" smtClean="0"/>
              <a:t>      </a:t>
            </a:r>
            <a:r>
              <a:rPr lang="ru-RU" b="1" dirty="0" smtClean="0">
                <a:solidFill>
                  <a:srgbClr val="002060"/>
                </a:solidFill>
              </a:rPr>
              <a:t>Найдите угол,  смежный с углом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АВС, если </a:t>
            </a:r>
            <a:r>
              <a:rPr lang="en-US" b="1" dirty="0" smtClean="0">
                <a:solidFill>
                  <a:srgbClr val="002060"/>
                </a:solidFill>
              </a:rPr>
              <a:t>&lt; </a:t>
            </a:r>
            <a:r>
              <a:rPr lang="ru-RU" b="1" dirty="0" smtClean="0">
                <a:solidFill>
                  <a:srgbClr val="002060"/>
                </a:solidFill>
              </a:rPr>
              <a:t>АВС=111</a:t>
            </a:r>
            <a:r>
              <a:rPr lang="ru-RU" b="1" baseline="30000" dirty="0" smtClean="0">
                <a:solidFill>
                  <a:srgbClr val="002060"/>
                </a:solidFill>
              </a:rPr>
              <a:t>0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u="sng" dirty="0" smtClean="0"/>
              <a:t>Дано: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&lt; </a:t>
            </a:r>
            <a:r>
              <a:rPr lang="ru-RU" dirty="0" smtClean="0"/>
              <a:t>АВС=111</a:t>
            </a:r>
            <a:r>
              <a:rPr lang="ru-RU" baseline="30000" dirty="0" smtClean="0"/>
              <a:t>0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Найти</a:t>
            </a:r>
            <a:r>
              <a:rPr lang="ru-RU" dirty="0" smtClean="0"/>
              <a:t> угол, смежный с углом АВС.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131800" y="836640"/>
            <a:ext cx="5555000" cy="528952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u="sng" dirty="0" smtClean="0"/>
              <a:t>Решение:</a:t>
            </a:r>
          </a:p>
          <a:p>
            <a:pPr algn="ctr">
              <a:buNone/>
            </a:pPr>
            <a:r>
              <a:rPr lang="ru-RU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&lt; D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 – угол, смежный с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АВС.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&lt;D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 = 180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(по свойству смежных углов),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т.е.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&lt;D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 = 180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&lt;D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 = 180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&lt;D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 = 69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Ответ: 69</a:t>
            </a:r>
            <a:r>
              <a:rPr lang="ru-RU" sz="26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17</a:t>
            </a:fld>
            <a:endParaRPr lang="ru-RU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4644010" y="2276840"/>
            <a:ext cx="20162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588280" y="2276840"/>
            <a:ext cx="18002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644010" y="234885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А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516270" y="234885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В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172500" y="2348850"/>
            <a:ext cx="432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D</a:t>
            </a:r>
            <a:endParaRPr lang="ru-RU" sz="2400" b="1" i="1" dirty="0" smtClean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6660290" y="1052670"/>
            <a:ext cx="576080" cy="12241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236370" y="1052670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С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83851" y="1835499"/>
            <a:ext cx="660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111</a:t>
            </a:r>
            <a:r>
              <a:rPr lang="ru-RU" sz="2000" b="1" i="1" baseline="30000" dirty="0" smtClean="0">
                <a:solidFill>
                  <a:srgbClr val="C00000"/>
                </a:solidFill>
              </a:rPr>
              <a:t>0</a:t>
            </a:r>
            <a:endParaRPr lang="ru-RU" sz="2000" b="1" i="1" dirty="0" smtClean="0">
              <a:solidFill>
                <a:srgbClr val="C00000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771750" y="2564880"/>
            <a:ext cx="0" cy="3456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3501010"/>
            <a:ext cx="2771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580"/>
            <a:ext cx="9144000" cy="115216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№ 6</a:t>
            </a:r>
            <a:r>
              <a:rPr lang="en-US" sz="3200" b="1" dirty="0" smtClean="0"/>
              <a:t>9</a:t>
            </a:r>
            <a:r>
              <a:rPr lang="ru-RU" sz="3200" b="1" dirty="0" smtClean="0"/>
              <a:t> (а)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400" b="1" dirty="0" smtClean="0">
                <a:solidFill>
                  <a:srgbClr val="002060"/>
                </a:solidFill>
              </a:rPr>
              <a:t>Найдите неразвернутые углы, образованные при пересечении двух прямых, если сумма двух из них равна 114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0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916790"/>
            <a:ext cx="3203810" cy="420937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u="sng" dirty="0" smtClean="0"/>
              <a:t>Дано:</a:t>
            </a:r>
          </a:p>
          <a:p>
            <a:pPr>
              <a:buNone/>
            </a:pPr>
            <a:r>
              <a:rPr lang="ru-RU" sz="2400" dirty="0" smtClean="0"/>
              <a:t>а</a:t>
            </a:r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= О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 = 114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Найти: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&lt;1, &lt;2, &lt;3, &lt;4.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7730" y="1556740"/>
            <a:ext cx="6516270" cy="53012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400" b="1" u="sng" dirty="0" smtClean="0"/>
              <a:t>Решение:</a:t>
            </a:r>
          </a:p>
          <a:p>
            <a:pPr algn="ctr">
              <a:buNone/>
            </a:pPr>
            <a:r>
              <a:rPr lang="ru-RU" sz="2400" dirty="0" smtClean="0"/>
              <a:t>                          </a:t>
            </a:r>
            <a:r>
              <a:rPr lang="ru-RU" sz="2400" b="1" dirty="0" smtClean="0"/>
              <a:t>1.    </a:t>
            </a:r>
            <a:r>
              <a:rPr lang="en-US" sz="2400" dirty="0" smtClean="0"/>
              <a:t>&lt;1</a:t>
            </a:r>
            <a:r>
              <a:rPr lang="ru-RU" sz="2400" dirty="0" smtClean="0"/>
              <a:t> + </a:t>
            </a:r>
            <a:r>
              <a:rPr lang="en-US" sz="2400" dirty="0" smtClean="0"/>
              <a:t>&lt;3 </a:t>
            </a:r>
            <a:r>
              <a:rPr lang="ru-RU" sz="2400" dirty="0" smtClean="0"/>
              <a:t>= 114</a:t>
            </a:r>
            <a:r>
              <a:rPr lang="ru-RU" sz="2400" baseline="30000" dirty="0" smtClean="0"/>
              <a:t>0</a:t>
            </a:r>
            <a:r>
              <a:rPr lang="ru-RU" sz="2400" dirty="0" smtClean="0"/>
              <a:t>,</a:t>
            </a:r>
          </a:p>
          <a:p>
            <a:pPr algn="ctr">
              <a:buNone/>
            </a:pPr>
            <a:r>
              <a:rPr lang="ru-RU" sz="2400" dirty="0" smtClean="0"/>
              <a:t>                                            </a:t>
            </a:r>
            <a:r>
              <a:rPr lang="en-US" sz="2400" dirty="0" smtClean="0"/>
              <a:t>&lt;1</a:t>
            </a:r>
            <a:r>
              <a:rPr lang="ru-RU" sz="2400" dirty="0" smtClean="0"/>
              <a:t>= </a:t>
            </a:r>
            <a:r>
              <a:rPr lang="en-US" sz="2400" dirty="0" smtClean="0"/>
              <a:t>&lt;3 (</a:t>
            </a:r>
            <a:r>
              <a:rPr lang="ru-RU" sz="2400" dirty="0" smtClean="0"/>
              <a:t>по свойству </a:t>
            </a:r>
          </a:p>
          <a:p>
            <a:pPr algn="ctr">
              <a:buNone/>
            </a:pPr>
            <a:r>
              <a:rPr lang="ru-RU" sz="2400" dirty="0" smtClean="0"/>
              <a:t>                                                вертикальных углов),</a:t>
            </a:r>
          </a:p>
          <a:p>
            <a:pPr algn="ctr">
              <a:buNone/>
            </a:pPr>
            <a:r>
              <a:rPr lang="ru-RU" sz="2400" dirty="0" smtClean="0"/>
              <a:t>                                                </a:t>
            </a:r>
            <a:r>
              <a:rPr lang="en-US" sz="2400" dirty="0" smtClean="0"/>
              <a:t>&lt;1</a:t>
            </a:r>
            <a:r>
              <a:rPr lang="ru-RU" sz="2400" dirty="0" smtClean="0"/>
              <a:t>= </a:t>
            </a:r>
            <a:r>
              <a:rPr lang="en-US" sz="2400" dirty="0" smtClean="0"/>
              <a:t>&lt;3</a:t>
            </a:r>
            <a:r>
              <a:rPr lang="ru-RU" sz="2400" dirty="0" smtClean="0"/>
              <a:t> 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114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2 = 57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2.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&lt;2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смежные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углы,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&lt;2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180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(по свойству смежных углов),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т.е. 57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180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180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- 57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&lt;2 = 123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&lt;4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свойству вертикальных углов),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т.е.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Ответ: 57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57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2400" b="1" u="sng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635870" y="2060810"/>
            <a:ext cx="1584220" cy="2160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3526481" y="2003602"/>
            <a:ext cx="1512210" cy="2160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19840" y="2060810"/>
            <a:ext cx="36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31800" y="3933070"/>
            <a:ext cx="36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в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95170" y="2853066"/>
            <a:ext cx="216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86039" y="3325040"/>
            <a:ext cx="288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64987" y="2822289"/>
            <a:ext cx="602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186039" y="2895838"/>
            <a:ext cx="706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о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11950" y="2488815"/>
            <a:ext cx="288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1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2411700" y="2132820"/>
            <a:ext cx="0" cy="4725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0" y="3212970"/>
            <a:ext cx="2411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1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№ 6</a:t>
            </a:r>
            <a:r>
              <a:rPr lang="en-US" sz="2400" b="1" dirty="0" smtClean="0"/>
              <a:t>6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На рисунке 46 углы ВО</a:t>
            </a:r>
            <a:r>
              <a:rPr lang="en-US" sz="2400" b="1" dirty="0" smtClean="0"/>
              <a:t>D </a:t>
            </a:r>
            <a:r>
              <a:rPr lang="ru-RU" sz="2400" b="1" dirty="0" smtClean="0"/>
              <a:t>и СО</a:t>
            </a:r>
            <a:r>
              <a:rPr lang="en-US" sz="2400" b="1" dirty="0" smtClean="0"/>
              <a:t>D</a:t>
            </a:r>
            <a:r>
              <a:rPr lang="ru-RU" sz="2400" b="1" dirty="0" smtClean="0"/>
              <a:t> равны. Найдите угол АО</a:t>
            </a:r>
            <a:r>
              <a:rPr lang="en-US" sz="2400" b="1" dirty="0" smtClean="0"/>
              <a:t>D</a:t>
            </a:r>
            <a:r>
              <a:rPr lang="ru-RU" sz="2400" b="1" dirty="0" smtClean="0"/>
              <a:t>, если </a:t>
            </a:r>
            <a:r>
              <a:rPr lang="en-US" sz="2400" b="1" dirty="0" smtClean="0"/>
              <a:t>&lt;</a:t>
            </a:r>
            <a:r>
              <a:rPr lang="ru-RU" sz="2400" b="1" dirty="0" smtClean="0"/>
              <a:t>СОВ = 148</a:t>
            </a:r>
            <a:r>
              <a:rPr lang="ru-RU" sz="2400" b="1" baseline="30000" dirty="0" smtClean="0"/>
              <a:t>0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3131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u="sng" dirty="0" smtClean="0"/>
              <a:t>Дано:</a:t>
            </a:r>
          </a:p>
          <a:p>
            <a:pPr>
              <a:buNone/>
            </a:pPr>
            <a:r>
              <a:rPr lang="en-US" sz="2400" dirty="0" smtClean="0"/>
              <a:t>&lt;</a:t>
            </a:r>
            <a:r>
              <a:rPr lang="ru-RU" sz="2400" dirty="0" smtClean="0"/>
              <a:t>ВО</a:t>
            </a:r>
            <a:r>
              <a:rPr lang="en-US" sz="2400" dirty="0" smtClean="0"/>
              <a:t>D</a:t>
            </a:r>
            <a:r>
              <a:rPr lang="ru-RU" sz="2400" dirty="0" smtClean="0"/>
              <a:t> = </a:t>
            </a:r>
            <a:r>
              <a:rPr lang="en-US" sz="2400" dirty="0" smtClean="0"/>
              <a:t>&lt;C</a:t>
            </a:r>
            <a:r>
              <a:rPr lang="ru-RU" sz="2400" dirty="0" smtClean="0"/>
              <a:t>О</a:t>
            </a:r>
            <a:r>
              <a:rPr lang="en-US" sz="2400" dirty="0" smtClean="0"/>
              <a:t>D</a:t>
            </a:r>
            <a:endParaRPr lang="ru-RU" sz="2400" dirty="0" smtClean="0"/>
          </a:p>
          <a:p>
            <a:pPr>
              <a:buNone/>
            </a:pPr>
            <a:r>
              <a:rPr lang="en-US" sz="2400" dirty="0" smtClean="0"/>
              <a:t>&lt;C</a:t>
            </a:r>
            <a:r>
              <a:rPr lang="ru-RU" sz="2400" dirty="0" smtClean="0"/>
              <a:t>ОВ = 148</a:t>
            </a:r>
            <a:r>
              <a:rPr lang="ru-RU" sz="2400" baseline="30000" dirty="0" smtClean="0"/>
              <a:t>0</a:t>
            </a:r>
          </a:p>
          <a:p>
            <a:pPr>
              <a:buNone/>
            </a:pPr>
            <a:endParaRPr lang="ru-RU" sz="2400" baseline="30000" dirty="0" smtClean="0"/>
          </a:p>
          <a:p>
            <a:pPr>
              <a:buNone/>
            </a:pPr>
            <a:r>
              <a:rPr lang="ru-RU" sz="2400" b="1" u="sng" dirty="0" smtClean="0"/>
              <a:t>Найти </a:t>
            </a:r>
          </a:p>
          <a:p>
            <a:pPr>
              <a:buNone/>
            </a:pPr>
            <a:r>
              <a:rPr lang="en-US" sz="2400" dirty="0" smtClean="0"/>
              <a:t>&lt;</a:t>
            </a:r>
            <a:r>
              <a:rPr lang="ru-RU" sz="2400" dirty="0" smtClean="0"/>
              <a:t>АО</a:t>
            </a:r>
            <a:r>
              <a:rPr lang="en-US" sz="2400" dirty="0" smtClean="0"/>
              <a:t>D</a:t>
            </a: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07630" y="1600200"/>
            <a:ext cx="723637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u="sng" dirty="0" smtClean="0"/>
              <a:t>Решение</a:t>
            </a:r>
            <a:endParaRPr lang="en-US" sz="2400" b="1" u="sng" dirty="0" smtClean="0"/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АОС 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 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ОВ – смежные                                                  углы.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По свойству смежных углов: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АОС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 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ОВ = 180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тогда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АОС + </a:t>
            </a:r>
            <a:r>
              <a:rPr lang="ru-RU" sz="2400" dirty="0" smtClean="0"/>
              <a:t>148</a:t>
            </a:r>
            <a:r>
              <a:rPr lang="ru-RU" sz="2400" baseline="30000" dirty="0" smtClean="0"/>
              <a:t>0 </a:t>
            </a:r>
            <a:r>
              <a:rPr lang="ru-RU" sz="2400" dirty="0" smtClean="0"/>
              <a:t> 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АОС = 180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/>
              <a:t>148</a:t>
            </a:r>
            <a:r>
              <a:rPr lang="ru-RU" sz="2400" baseline="30000" dirty="0" smtClean="0"/>
              <a:t>0 </a:t>
            </a:r>
            <a:r>
              <a:rPr lang="ru-RU" sz="2400" dirty="0" smtClean="0"/>
              <a:t>;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АОС = 32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en-US" sz="2400" dirty="0" smtClean="0"/>
              <a:t>&lt;</a:t>
            </a:r>
            <a:r>
              <a:rPr lang="ru-RU" sz="2400" dirty="0" smtClean="0"/>
              <a:t>ВО</a:t>
            </a:r>
            <a:r>
              <a:rPr lang="en-US" sz="2400" dirty="0" smtClean="0"/>
              <a:t>D</a:t>
            </a:r>
            <a:r>
              <a:rPr lang="ru-RU" sz="2400" dirty="0" smtClean="0"/>
              <a:t> = </a:t>
            </a:r>
            <a:r>
              <a:rPr lang="en-US" sz="2400" dirty="0" smtClean="0"/>
              <a:t>&lt;C</a:t>
            </a:r>
            <a:r>
              <a:rPr lang="ru-RU" sz="2400" dirty="0" smtClean="0"/>
              <a:t>О</a:t>
            </a:r>
            <a:r>
              <a:rPr lang="en-US" sz="2400" dirty="0" smtClean="0"/>
              <a:t>D</a:t>
            </a:r>
            <a:r>
              <a:rPr lang="ru-RU" sz="2400" dirty="0" smtClean="0"/>
              <a:t> (по условию), тогда </a:t>
            </a:r>
            <a:r>
              <a:rPr lang="en-US" sz="2400" dirty="0" smtClean="0"/>
              <a:t>&lt;</a:t>
            </a:r>
            <a:r>
              <a:rPr lang="ru-RU" sz="2400" dirty="0" smtClean="0"/>
              <a:t>ВО</a:t>
            </a:r>
            <a:r>
              <a:rPr lang="en-US" sz="2400" dirty="0" smtClean="0"/>
              <a:t>D</a:t>
            </a:r>
            <a:r>
              <a:rPr lang="ru-RU" sz="2400" dirty="0" smtClean="0"/>
              <a:t> = </a:t>
            </a:r>
            <a:r>
              <a:rPr lang="en-US" sz="2400" dirty="0" smtClean="0"/>
              <a:t>&lt;C</a:t>
            </a:r>
            <a:r>
              <a:rPr lang="ru-RU" sz="2400" dirty="0" smtClean="0"/>
              <a:t>О</a:t>
            </a:r>
            <a:r>
              <a:rPr lang="en-US" sz="2400" dirty="0" smtClean="0"/>
              <a:t>D</a:t>
            </a:r>
            <a:r>
              <a:rPr lang="ru-RU" sz="2400" dirty="0" smtClean="0"/>
              <a:t> =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= </a:t>
            </a:r>
            <a:r>
              <a:rPr lang="ru-RU" sz="2400" dirty="0" smtClean="0"/>
              <a:t>148</a:t>
            </a:r>
            <a:r>
              <a:rPr lang="ru-RU" sz="2400" baseline="30000" dirty="0" smtClean="0"/>
              <a:t>0 </a:t>
            </a:r>
            <a:r>
              <a:rPr lang="ru-RU" sz="2400" dirty="0" smtClean="0"/>
              <a:t>: 2 = 74</a:t>
            </a:r>
            <a:r>
              <a:rPr lang="en-US" sz="2400" baseline="30000" dirty="0" smtClean="0"/>
              <a:t>0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   </a:t>
            </a:r>
            <a:r>
              <a:rPr lang="en-US" sz="2400" dirty="0" smtClean="0"/>
              <a:t>&lt;</a:t>
            </a:r>
            <a:r>
              <a:rPr lang="ru-RU" sz="2400" dirty="0" smtClean="0"/>
              <a:t>АО</a:t>
            </a:r>
            <a:r>
              <a:rPr lang="en-US" sz="2400" dirty="0" smtClean="0"/>
              <a:t>D</a:t>
            </a:r>
            <a:r>
              <a:rPr lang="ru-RU" sz="2400" dirty="0" smtClean="0"/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АОС + </a:t>
            </a:r>
            <a:r>
              <a:rPr lang="en-US" sz="2400" dirty="0" smtClean="0"/>
              <a:t>&lt;C</a:t>
            </a:r>
            <a:r>
              <a:rPr lang="ru-RU" sz="2400" dirty="0" smtClean="0"/>
              <a:t>О</a:t>
            </a:r>
            <a:r>
              <a:rPr lang="en-US" sz="2400" dirty="0" smtClean="0"/>
              <a:t>D</a:t>
            </a:r>
            <a:r>
              <a:rPr lang="ru-RU" sz="2400" dirty="0" smtClean="0"/>
              <a:t>, т.е. </a:t>
            </a:r>
            <a:r>
              <a:rPr lang="en-US" sz="2400" dirty="0" smtClean="0"/>
              <a:t>&lt;</a:t>
            </a:r>
            <a:r>
              <a:rPr lang="ru-RU" sz="2400" dirty="0" smtClean="0"/>
              <a:t>АО</a:t>
            </a:r>
            <a:r>
              <a:rPr lang="en-US" sz="2400" dirty="0" smtClean="0"/>
              <a:t>D</a:t>
            </a:r>
            <a:r>
              <a:rPr lang="ru-RU" sz="2400" dirty="0" smtClean="0"/>
              <a:t> =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400" dirty="0" smtClean="0"/>
              <a:t>74</a:t>
            </a:r>
            <a:r>
              <a:rPr lang="en-US" sz="2400" baseline="30000" dirty="0" smtClean="0"/>
              <a:t>0</a:t>
            </a:r>
            <a:r>
              <a:rPr lang="ru-RU" sz="2400" dirty="0" smtClean="0"/>
              <a:t> = 106</a:t>
            </a:r>
            <a:r>
              <a:rPr lang="ru-RU" sz="2400" baseline="30000" dirty="0" smtClean="0"/>
              <a:t>0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Ответ:  </a:t>
            </a:r>
            <a:r>
              <a:rPr lang="en-US" sz="2400" dirty="0" smtClean="0"/>
              <a:t>&lt;</a:t>
            </a:r>
            <a:r>
              <a:rPr lang="ru-RU" sz="2400" dirty="0" smtClean="0"/>
              <a:t>АО</a:t>
            </a:r>
            <a:r>
              <a:rPr lang="en-US" sz="2400" dirty="0" smtClean="0"/>
              <a:t>D</a:t>
            </a:r>
            <a:r>
              <a:rPr lang="ru-RU" sz="2400" dirty="0" smtClean="0"/>
              <a:t> = 106</a:t>
            </a:r>
            <a:r>
              <a:rPr lang="ru-RU" sz="2400" baseline="30000" dirty="0" smtClean="0"/>
              <a:t>0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123660" y="3140960"/>
            <a:ext cx="27363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3635870" y="2132820"/>
            <a:ext cx="504070" cy="10081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483710" y="2204830"/>
            <a:ext cx="1152160" cy="9361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23660" y="321297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55720" y="2060810"/>
            <a:ext cx="317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С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19840" y="3212970"/>
            <a:ext cx="572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О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212970"/>
            <a:ext cx="616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67930" y="2060810"/>
            <a:ext cx="418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D</a:t>
            </a:r>
            <a:endParaRPr lang="ru-RU" sz="2000" b="1" i="1" dirty="0" smtClean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1907630" y="1772770"/>
            <a:ext cx="0" cy="4752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0" y="3140960"/>
            <a:ext cx="19076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561"/>
            <a:ext cx="7772400" cy="576079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Повторение ранее изученного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9988" y="1052670"/>
            <a:ext cx="8713210" cy="554477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ru-RU" sz="2800" dirty="0" smtClean="0">
                <a:solidFill>
                  <a:srgbClr val="002060"/>
                </a:solidFill>
              </a:rPr>
              <a:t>Что такое угол?</a:t>
            </a:r>
          </a:p>
          <a:p>
            <a:pPr algn="l"/>
            <a:endParaRPr lang="ru-RU" sz="2800" dirty="0" smtClean="0">
              <a:solidFill>
                <a:srgbClr val="002060"/>
              </a:solidFill>
            </a:endParaRP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2. Что принимают за единицу измерения углов?</a:t>
            </a: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3. Какие виды углов знаете?</a:t>
            </a: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4. Какой угол называется развернутым?</a:t>
            </a:r>
          </a:p>
          <a:p>
            <a:pPr algn="l"/>
            <a:endParaRPr lang="ru-RU" sz="2800" dirty="0" smtClean="0">
              <a:solidFill>
                <a:srgbClr val="002060"/>
              </a:solidFill>
            </a:endParaRP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5. Чему равен развернутый угол?</a:t>
            </a: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6. Чему равен прямой угол?</a:t>
            </a: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7. Какой угол называется острым?</a:t>
            </a: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8. Какой угол называется тупым?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4139940" y="876699"/>
            <a:ext cx="1224170" cy="7921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39940" y="1678865"/>
            <a:ext cx="1872260" cy="3600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191808" y="3825054"/>
            <a:ext cx="3645258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51650" y="3771047"/>
            <a:ext cx="484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/>
              <a:t>А</a:t>
            </a:r>
            <a:endParaRPr lang="ru-RU" sz="2000" b="1" i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5508130" y="3759955"/>
            <a:ext cx="54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88582" y="3832339"/>
            <a:ext cx="425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С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17585" y="65256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/>
              <a:t>А</a:t>
            </a:r>
            <a:endParaRPr lang="ru-RU" sz="2000" b="1" i="1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3923910" y="132999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О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08130" y="1900878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В</a:t>
            </a:r>
          </a:p>
        </p:txBody>
      </p:sp>
      <p:sp>
        <p:nvSpPr>
          <p:cNvPr id="14" name="Овал 13"/>
          <p:cNvSpPr/>
          <p:nvPr/>
        </p:nvSpPr>
        <p:spPr>
          <a:xfrm flipV="1">
            <a:off x="3991186" y="3771046"/>
            <a:ext cx="97708" cy="108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3151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32842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ct val="0"/>
              </a:spcBef>
              <a:defRPr/>
            </a:pPr>
            <a:r>
              <a:rPr lang="ru-RU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sz="4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390" y="1700760"/>
            <a:ext cx="8748580" cy="353943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56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Какие углы называем смежными?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Какие углы называем вертикальными?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Назвать свойство смежных углов. Как построить смежные углы?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Назвать свойство вертикальных углов. Как построить вертикальные углы?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631"/>
            <a:ext cx="8134790" cy="3888539"/>
          </a:xfrm>
        </p:spPr>
        <p:txBody>
          <a:bodyPr>
            <a:normAutofit/>
          </a:bodyPr>
          <a:lstStyle/>
          <a:p>
            <a:pPr algn="l"/>
            <a:r>
              <a:rPr lang="ru-RU" sz="4800" b="1" i="1" dirty="0" smtClean="0">
                <a:solidFill>
                  <a:schemeClr val="accent2"/>
                </a:solidFill>
              </a:rPr>
              <a:t>Домашнее задание:</a:t>
            </a:r>
            <a:br>
              <a:rPr lang="ru-RU" sz="4800" b="1" i="1" dirty="0" smtClean="0">
                <a:solidFill>
                  <a:schemeClr val="accent2"/>
                </a:solidFill>
              </a:rPr>
            </a:br>
            <a:r>
              <a:rPr lang="ru-RU" sz="4800" b="1" i="1" dirty="0" smtClean="0">
                <a:solidFill>
                  <a:schemeClr val="accent2"/>
                </a:solidFill>
              </a:rPr>
              <a:t> </a:t>
            </a:r>
            <a:r>
              <a:rPr lang="ru-RU" sz="4000" b="1" i="1" dirty="0" smtClean="0">
                <a:solidFill>
                  <a:schemeClr val="tx2"/>
                </a:solidFill>
              </a:rPr>
              <a:t>теория</a:t>
            </a:r>
            <a:r>
              <a:rPr lang="ru-RU" sz="4800" b="1" i="1" dirty="0" smtClean="0">
                <a:solidFill>
                  <a:schemeClr val="accent2"/>
                </a:solidFill>
              </a:rPr>
              <a:t> </a:t>
            </a:r>
            <a:r>
              <a:rPr lang="ru-RU" sz="4000" b="1" i="1" dirty="0" smtClean="0">
                <a:solidFill>
                  <a:schemeClr val="tx2"/>
                </a:solidFill>
              </a:rPr>
              <a:t>п. 11;</a:t>
            </a:r>
            <a:r>
              <a:rPr lang="ru-RU" sz="4000" b="1" i="1" dirty="0">
                <a:solidFill>
                  <a:schemeClr val="tx2"/>
                </a:solidFill>
              </a:rPr>
              <a:t> </a:t>
            </a:r>
            <a:r>
              <a:rPr lang="ru-RU" sz="4000" b="1" i="1" dirty="0" smtClean="0">
                <a:solidFill>
                  <a:schemeClr val="tx2"/>
                </a:solidFill>
              </a:rPr>
              <a:t> № </a:t>
            </a:r>
            <a:r>
              <a:rPr lang="en-US" sz="4000" b="1" i="1" dirty="0" smtClean="0">
                <a:solidFill>
                  <a:schemeClr val="tx2"/>
                </a:solidFill>
              </a:rPr>
              <a:t>62</a:t>
            </a:r>
            <a:r>
              <a:rPr lang="ru-RU" sz="4000" b="1" i="1" dirty="0" smtClean="0">
                <a:solidFill>
                  <a:schemeClr val="tx2"/>
                </a:solidFill>
              </a:rPr>
              <a:t> (</a:t>
            </a:r>
            <a:r>
              <a:rPr lang="ru-RU" sz="4000" b="1" i="1" dirty="0" err="1" smtClean="0">
                <a:solidFill>
                  <a:schemeClr val="tx2"/>
                </a:solidFill>
              </a:rPr>
              <a:t>б,в</a:t>
            </a:r>
            <a:r>
              <a:rPr lang="ru-RU" sz="4000" b="1" i="1" dirty="0" smtClean="0">
                <a:solidFill>
                  <a:schemeClr val="tx2"/>
                </a:solidFill>
              </a:rPr>
              <a:t>); № </a:t>
            </a:r>
            <a:r>
              <a:rPr lang="en-US" sz="4000" b="1" i="1" dirty="0" smtClean="0">
                <a:solidFill>
                  <a:schemeClr val="tx2"/>
                </a:solidFill>
              </a:rPr>
              <a:t>69</a:t>
            </a:r>
            <a:r>
              <a:rPr lang="ru-RU" sz="4000" b="1" i="1" dirty="0" smtClean="0">
                <a:solidFill>
                  <a:schemeClr val="tx2"/>
                </a:solidFill>
              </a:rPr>
              <a:t> (б); </a:t>
            </a:r>
            <a:br>
              <a:rPr lang="ru-RU" sz="4000" b="1" i="1" dirty="0" smtClean="0">
                <a:solidFill>
                  <a:schemeClr val="tx2"/>
                </a:solidFill>
              </a:rPr>
            </a:br>
            <a:r>
              <a:rPr lang="ru-RU" sz="4000" b="1" i="1" dirty="0" smtClean="0">
                <a:solidFill>
                  <a:schemeClr val="tx2"/>
                </a:solidFill>
              </a:rPr>
              <a:t>№ </a:t>
            </a:r>
            <a:r>
              <a:rPr lang="en-US" sz="4000" b="1" i="1" dirty="0" smtClean="0">
                <a:solidFill>
                  <a:schemeClr val="tx2"/>
                </a:solidFill>
              </a:rPr>
              <a:t>68</a:t>
            </a:r>
            <a:r>
              <a:rPr lang="ru-RU" sz="4000" b="1" i="1" dirty="0" smtClean="0">
                <a:solidFill>
                  <a:schemeClr val="tx2"/>
                </a:solidFill>
              </a:rPr>
              <a:t> (а). </a:t>
            </a:r>
            <a:endParaRPr lang="ru-RU" sz="4800" b="1" i="1" dirty="0">
              <a:solidFill>
                <a:schemeClr val="accent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7904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41"/>
          <p:cNvSpPr>
            <a:spLocks noChangeShapeType="1"/>
          </p:cNvSpPr>
          <p:nvPr/>
        </p:nvSpPr>
        <p:spPr bwMode="auto">
          <a:xfrm flipV="1">
            <a:off x="4559951" y="2708900"/>
            <a:ext cx="2448340" cy="130879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7" name="Line 41"/>
          <p:cNvSpPr>
            <a:spLocks noChangeShapeType="1"/>
          </p:cNvSpPr>
          <p:nvPr/>
        </p:nvSpPr>
        <p:spPr bwMode="auto">
          <a:xfrm flipV="1">
            <a:off x="1619590" y="4005081"/>
            <a:ext cx="5832475" cy="539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4283960" y="3429001"/>
            <a:ext cx="481222" cy="677858"/>
            <a:chOff x="1143000" y="1441008"/>
            <a:chExt cx="481222" cy="677858"/>
          </a:xfrm>
        </p:grpSpPr>
        <p:sp>
          <p:nvSpPr>
            <p:cNvPr id="29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1143000" y="1441008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6624430" y="2768861"/>
            <a:ext cx="638660" cy="584775"/>
            <a:chOff x="1323170" y="1945078"/>
            <a:chExt cx="638660" cy="584775"/>
          </a:xfrm>
        </p:grpSpPr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1503050" y="1945078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1907630" y="3299971"/>
            <a:ext cx="458780" cy="821878"/>
            <a:chOff x="1143000" y="1296988"/>
            <a:chExt cx="458780" cy="821878"/>
          </a:xfrm>
        </p:grpSpPr>
        <p:sp>
          <p:nvSpPr>
            <p:cNvPr id="36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6876320" y="3924479"/>
            <a:ext cx="458780" cy="809397"/>
            <a:chOff x="1215010" y="1966466"/>
            <a:chExt cx="458780" cy="809397"/>
          </a:xfrm>
        </p:grpSpPr>
        <p:sp>
          <p:nvSpPr>
            <p:cNvPr id="39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1215010" y="2191088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04042" y="4358781"/>
            <a:ext cx="8735918" cy="144655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Луч ОС делит &lt; АОВ на два угла;</a:t>
            </a:r>
          </a:p>
          <a:p>
            <a:pPr algn="ctr"/>
            <a:r>
              <a:rPr lang="ru-RU" sz="4400" b="1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&lt;АОС , &lt;СОВ – смежные углы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1400" y="1052670"/>
            <a:ext cx="81629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Два угла, у которых одна </a:t>
            </a:r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сторона общая</a:t>
            </a:r>
            <a:r>
              <a:rPr lang="ru-RU" sz="32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r>
              <a:rPr lang="ru-RU" sz="32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две другие являются продолжениями одна </a:t>
            </a:r>
          </a:p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другой, называются смежными. 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-12049" y="164763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800" b="1" i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Понятие смежных углов</a:t>
            </a:r>
            <a:endParaRPr lang="ru-RU" sz="4800" b="1" i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41"/>
          <p:cNvSpPr>
            <a:spLocks noChangeShapeType="1"/>
          </p:cNvSpPr>
          <p:nvPr/>
        </p:nvSpPr>
        <p:spPr bwMode="auto">
          <a:xfrm flipV="1">
            <a:off x="4559951" y="2708900"/>
            <a:ext cx="2448340" cy="130879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7" name="Line 41"/>
          <p:cNvSpPr>
            <a:spLocks noChangeShapeType="1"/>
          </p:cNvSpPr>
          <p:nvPr/>
        </p:nvSpPr>
        <p:spPr bwMode="auto">
          <a:xfrm flipV="1">
            <a:off x="1619590" y="4005081"/>
            <a:ext cx="5832475" cy="539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27"/>
          <p:cNvGrpSpPr/>
          <p:nvPr/>
        </p:nvGrpSpPr>
        <p:grpSpPr>
          <a:xfrm>
            <a:off x="4283960" y="3429001"/>
            <a:ext cx="481222" cy="677858"/>
            <a:chOff x="1143000" y="1441008"/>
            <a:chExt cx="481222" cy="677858"/>
          </a:xfrm>
        </p:grpSpPr>
        <p:sp>
          <p:nvSpPr>
            <p:cNvPr id="29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1143000" y="1441008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31"/>
          <p:cNvGrpSpPr/>
          <p:nvPr/>
        </p:nvGrpSpPr>
        <p:grpSpPr>
          <a:xfrm>
            <a:off x="6624430" y="2768861"/>
            <a:ext cx="638660" cy="584775"/>
            <a:chOff x="1323170" y="1945078"/>
            <a:chExt cx="638660" cy="584775"/>
          </a:xfrm>
        </p:grpSpPr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1503050" y="1945078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34"/>
          <p:cNvGrpSpPr/>
          <p:nvPr/>
        </p:nvGrpSpPr>
        <p:grpSpPr>
          <a:xfrm>
            <a:off x="1934610" y="3394995"/>
            <a:ext cx="458780" cy="726854"/>
            <a:chOff x="1169980" y="1392012"/>
            <a:chExt cx="458780" cy="726854"/>
          </a:xfrm>
        </p:grpSpPr>
        <p:sp>
          <p:nvSpPr>
            <p:cNvPr id="36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1169980" y="1392012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Группа 37"/>
          <p:cNvGrpSpPr/>
          <p:nvPr/>
        </p:nvGrpSpPr>
        <p:grpSpPr>
          <a:xfrm>
            <a:off x="6831290" y="3924479"/>
            <a:ext cx="458780" cy="705945"/>
            <a:chOff x="1169980" y="1966466"/>
            <a:chExt cx="458780" cy="705945"/>
          </a:xfrm>
        </p:grpSpPr>
        <p:sp>
          <p:nvSpPr>
            <p:cNvPr id="39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1169980" y="2087636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64832" y="4601082"/>
            <a:ext cx="7919477" cy="144655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угла: &lt; АОВ - развернутый</a:t>
            </a:r>
          </a:p>
          <a:p>
            <a:pPr algn="ctr"/>
            <a:r>
              <a:rPr lang="ru-RU" sz="4400" b="1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&lt;АОС , &lt;СОВ – смежные углы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6102" y="1058942"/>
            <a:ext cx="8980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Сколько углов изображено на рисунке?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41"/>
          <p:cNvSpPr>
            <a:spLocks noChangeShapeType="1"/>
          </p:cNvSpPr>
          <p:nvPr/>
        </p:nvSpPr>
        <p:spPr bwMode="auto">
          <a:xfrm flipV="1">
            <a:off x="4559951" y="2708900"/>
            <a:ext cx="2448340" cy="130879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7" name="Line 41"/>
          <p:cNvSpPr>
            <a:spLocks noChangeShapeType="1"/>
          </p:cNvSpPr>
          <p:nvPr/>
        </p:nvSpPr>
        <p:spPr bwMode="auto">
          <a:xfrm flipV="1">
            <a:off x="1619590" y="4005081"/>
            <a:ext cx="5832475" cy="539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27"/>
          <p:cNvGrpSpPr/>
          <p:nvPr/>
        </p:nvGrpSpPr>
        <p:grpSpPr>
          <a:xfrm>
            <a:off x="4283960" y="3429001"/>
            <a:ext cx="481222" cy="677858"/>
            <a:chOff x="1143000" y="1441008"/>
            <a:chExt cx="481222" cy="677858"/>
          </a:xfrm>
        </p:grpSpPr>
        <p:sp>
          <p:nvSpPr>
            <p:cNvPr id="29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1143000" y="1441008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31"/>
          <p:cNvGrpSpPr/>
          <p:nvPr/>
        </p:nvGrpSpPr>
        <p:grpSpPr>
          <a:xfrm>
            <a:off x="6444260" y="2276840"/>
            <a:ext cx="458780" cy="665809"/>
            <a:chOff x="1143000" y="1453057"/>
            <a:chExt cx="458780" cy="665809"/>
          </a:xfrm>
        </p:grpSpPr>
        <p:sp>
          <p:nvSpPr>
            <p:cNvPr id="33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1143000" y="1453057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34"/>
          <p:cNvGrpSpPr/>
          <p:nvPr/>
        </p:nvGrpSpPr>
        <p:grpSpPr>
          <a:xfrm>
            <a:off x="1907630" y="3299971"/>
            <a:ext cx="458780" cy="821878"/>
            <a:chOff x="1143000" y="1296988"/>
            <a:chExt cx="458780" cy="821878"/>
          </a:xfrm>
        </p:grpSpPr>
        <p:sp>
          <p:nvSpPr>
            <p:cNvPr id="36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Группа 37"/>
          <p:cNvGrpSpPr/>
          <p:nvPr/>
        </p:nvGrpSpPr>
        <p:grpSpPr>
          <a:xfrm>
            <a:off x="6876320" y="3284980"/>
            <a:ext cx="458780" cy="791899"/>
            <a:chOff x="1215010" y="1326967"/>
            <a:chExt cx="458780" cy="791899"/>
          </a:xfrm>
        </p:grpSpPr>
        <p:sp>
          <p:nvSpPr>
            <p:cNvPr id="39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1215010" y="1326967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827480" y="4221110"/>
            <a:ext cx="748904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Да: &lt; АОВ = </a:t>
            </a:r>
            <a:r>
              <a:rPr lang="ru-RU" sz="3600" b="1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&lt;АОС + &lt;СОВ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59464" y="203425"/>
            <a:ext cx="78273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Существует ли какая-нибудь взаимосвязь</a:t>
            </a: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между этими углами </a:t>
            </a:r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9440" y="1421415"/>
            <a:ext cx="7777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по- другому можно записать</a:t>
            </a: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данное равенство?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400" y="4869200"/>
            <a:ext cx="88926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 как &lt; АОВ = 180</a:t>
            </a:r>
            <a:r>
              <a:rPr lang="ru-RU" sz="3600" b="1" i="1" spc="50" dirty="0" smtClean="0">
                <a:ln w="11430"/>
                <a:solidFill>
                  <a:srgbClr val="002060"/>
                </a:solidFill>
                <a:latin typeface="Times New Roman"/>
                <a:cs typeface="Times New Roman"/>
              </a:rPr>
              <a:t>°</a:t>
            </a:r>
            <a:r>
              <a:rPr lang="ru-RU" sz="36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развернутый угол,</a:t>
            </a:r>
          </a:p>
          <a:p>
            <a:pPr algn="ctr"/>
            <a:r>
              <a:rPr lang="ru-RU" sz="3600" b="1" i="1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sz="3600" b="1" i="1" spc="50" dirty="0" smtClean="0">
                <a:ln w="11430"/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&lt;АОС + &lt;СОВ = 180</a:t>
            </a:r>
            <a:r>
              <a:rPr lang="ru-RU" sz="3600" b="1" i="1" spc="50" dirty="0" smtClean="0">
                <a:ln w="11430"/>
                <a:solidFill>
                  <a:srgbClr val="C00000"/>
                </a:solidFill>
                <a:latin typeface="Times New Roman"/>
                <a:cs typeface="Times New Roman"/>
              </a:rPr>
              <a:t>°</a:t>
            </a:r>
            <a:endParaRPr lang="ru-RU" sz="3600" b="1" i="1" spc="50" dirty="0" smtClean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71620" y="293682"/>
            <a:ext cx="7505901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800" b="1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Свойство смежных углов:</a:t>
            </a:r>
            <a:endParaRPr lang="ru-RU" sz="4800" b="1" i="1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460" y="4653170"/>
            <a:ext cx="79381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Сумма смежных углов равна 180°.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54494" y="5468968"/>
            <a:ext cx="59961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800" b="1" i="1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&lt;АОС + &lt;СОВ = 180</a:t>
            </a:r>
            <a:r>
              <a:rPr lang="ru-RU" sz="4800" b="1" i="1" spc="50" dirty="0" smtClean="0">
                <a:ln w="11430"/>
                <a:solidFill>
                  <a:srgbClr val="C00000"/>
                </a:solidFill>
                <a:latin typeface="Times New Roman"/>
                <a:cs typeface="Times New Roman"/>
              </a:rPr>
              <a:t>°</a:t>
            </a:r>
            <a:endParaRPr lang="ru-RU" sz="4800" b="1" i="1" spc="50" dirty="0" smtClean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41"/>
          <p:cNvSpPr>
            <a:spLocks noChangeShapeType="1"/>
          </p:cNvSpPr>
          <p:nvPr/>
        </p:nvSpPr>
        <p:spPr bwMode="auto">
          <a:xfrm flipV="1">
            <a:off x="4559951" y="2060810"/>
            <a:ext cx="2448340" cy="130879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41"/>
          <p:cNvSpPr>
            <a:spLocks noChangeShapeType="1"/>
          </p:cNvSpPr>
          <p:nvPr/>
        </p:nvSpPr>
        <p:spPr bwMode="auto">
          <a:xfrm flipV="1">
            <a:off x="1619590" y="3356991"/>
            <a:ext cx="5832475" cy="539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27"/>
          <p:cNvGrpSpPr/>
          <p:nvPr/>
        </p:nvGrpSpPr>
        <p:grpSpPr>
          <a:xfrm>
            <a:off x="4283960" y="2780911"/>
            <a:ext cx="481222" cy="677858"/>
            <a:chOff x="1143000" y="1441008"/>
            <a:chExt cx="481222" cy="677858"/>
          </a:xfrm>
        </p:grpSpPr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36"/>
            <p:cNvSpPr txBox="1">
              <a:spLocks noChangeArrowheads="1"/>
            </p:cNvSpPr>
            <p:nvPr/>
          </p:nvSpPr>
          <p:spPr bwMode="auto">
            <a:xfrm>
              <a:off x="1143000" y="1441008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Группа 31"/>
          <p:cNvGrpSpPr/>
          <p:nvPr/>
        </p:nvGrpSpPr>
        <p:grpSpPr>
          <a:xfrm>
            <a:off x="6300240" y="1484730"/>
            <a:ext cx="476590" cy="809829"/>
            <a:chOff x="998980" y="1309037"/>
            <a:chExt cx="476590" cy="809829"/>
          </a:xfrm>
        </p:grpSpPr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998980" y="1309037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Группа 34"/>
          <p:cNvGrpSpPr/>
          <p:nvPr/>
        </p:nvGrpSpPr>
        <p:grpSpPr>
          <a:xfrm>
            <a:off x="1907630" y="2651881"/>
            <a:ext cx="458780" cy="821878"/>
            <a:chOff x="1143000" y="1296988"/>
            <a:chExt cx="458780" cy="821878"/>
          </a:xfrm>
        </p:grpSpPr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Группа 37"/>
          <p:cNvGrpSpPr/>
          <p:nvPr/>
        </p:nvGrpSpPr>
        <p:grpSpPr>
          <a:xfrm>
            <a:off x="6876320" y="2636890"/>
            <a:ext cx="458780" cy="791899"/>
            <a:chOff x="1215010" y="1326967"/>
            <a:chExt cx="458780" cy="791899"/>
          </a:xfrm>
        </p:grpSpPr>
        <p:sp>
          <p:nvSpPr>
            <p:cNvPr id="22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 Box 36"/>
            <p:cNvSpPr txBox="1">
              <a:spLocks noChangeArrowheads="1"/>
            </p:cNvSpPr>
            <p:nvPr/>
          </p:nvSpPr>
          <p:spPr bwMode="auto">
            <a:xfrm>
              <a:off x="1215010" y="1326967"/>
              <a:ext cx="45878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4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Построение смежных углов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680"/>
            <a:ext cx="9144000" cy="5733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</a:t>
            </a:r>
            <a:r>
              <a:rPr lang="en-US" dirty="0" smtClean="0"/>
              <a:t>                          </a:t>
            </a:r>
            <a:r>
              <a:rPr lang="en-US" b="1" dirty="0" smtClean="0">
                <a:solidFill>
                  <a:srgbClr val="002060"/>
                </a:solidFill>
              </a:rPr>
              <a:t>&lt; А</a:t>
            </a:r>
            <a:r>
              <a:rPr lang="ru-RU" b="1" dirty="0" smtClean="0">
                <a:solidFill>
                  <a:srgbClr val="002060"/>
                </a:solidFill>
              </a:rPr>
              <a:t>ОМ и </a:t>
            </a:r>
            <a:r>
              <a:rPr lang="en-US" b="1" dirty="0" smtClean="0">
                <a:solidFill>
                  <a:srgbClr val="002060"/>
                </a:solidFill>
              </a:rPr>
              <a:t>&lt; </a:t>
            </a:r>
            <a:r>
              <a:rPr lang="ru-RU" b="1" dirty="0" smtClean="0">
                <a:solidFill>
                  <a:srgbClr val="002060"/>
                </a:solidFill>
              </a:rPr>
              <a:t>ВОМ – смежные углы</a:t>
            </a:r>
          </a:p>
          <a:p>
            <a:pPr>
              <a:buNone/>
            </a:pPr>
            <a:r>
              <a:rPr lang="ru-RU" dirty="0" smtClean="0"/>
              <a:t>2.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</a:rPr>
              <a:t>                                  </a:t>
            </a:r>
            <a:r>
              <a:rPr lang="en-US" b="1" dirty="0" smtClean="0">
                <a:solidFill>
                  <a:srgbClr val="002060"/>
                </a:solidFill>
              </a:rPr>
              <a:t>&lt; MFK </a:t>
            </a:r>
            <a:r>
              <a:rPr lang="ru-RU" b="1" dirty="0" smtClean="0">
                <a:solidFill>
                  <a:srgbClr val="002060"/>
                </a:solidFill>
              </a:rPr>
              <a:t>и </a:t>
            </a:r>
            <a:r>
              <a:rPr lang="en-US" b="1" dirty="0" smtClean="0">
                <a:solidFill>
                  <a:srgbClr val="002060"/>
                </a:solidFill>
              </a:rPr>
              <a:t>&lt; NFK </a:t>
            </a:r>
            <a:r>
              <a:rPr lang="ru-RU" b="1" dirty="0" smtClean="0">
                <a:solidFill>
                  <a:srgbClr val="002060"/>
                </a:solidFill>
              </a:rPr>
              <a:t> - смежные углы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259540" y="2708900"/>
            <a:ext cx="4320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15520" y="2780910"/>
            <a:ext cx="556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92100" y="2708900"/>
            <a:ext cx="576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03810" y="2708900"/>
            <a:ext cx="533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О</a:t>
            </a:r>
          </a:p>
        </p:txBody>
      </p:sp>
      <p:sp>
        <p:nvSpPr>
          <p:cNvPr id="15" name="Овал 14"/>
          <p:cNvSpPr/>
          <p:nvPr/>
        </p:nvSpPr>
        <p:spPr>
          <a:xfrm>
            <a:off x="3419840" y="2708900"/>
            <a:ext cx="72010" cy="720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>
            <a:stCxn id="13" idx="0"/>
          </p:cNvCxnSpPr>
          <p:nvPr/>
        </p:nvCxnSpPr>
        <p:spPr>
          <a:xfrm flipV="1">
            <a:off x="3470745" y="1340710"/>
            <a:ext cx="1029245" cy="13681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55970" y="1340710"/>
            <a:ext cx="36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М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683460" y="5877340"/>
            <a:ext cx="266437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907630" y="4365130"/>
            <a:ext cx="1440200" cy="15122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347830" y="5877340"/>
            <a:ext cx="22323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1450" y="5877340"/>
            <a:ext cx="55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М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75570" y="4221110"/>
            <a:ext cx="544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К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03810" y="5877340"/>
            <a:ext cx="421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F</a:t>
            </a:r>
            <a:endParaRPr lang="ru-RU" sz="2800" b="1" i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5364110" y="5877340"/>
            <a:ext cx="569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N</a:t>
            </a:r>
            <a:endParaRPr lang="ru-RU" sz="2800" b="1" i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 animBg="1"/>
      <p:bldP spid="18" grpId="0"/>
      <p:bldP spid="25" grpId="0"/>
      <p:bldP spid="26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6644" y="260560"/>
            <a:ext cx="7790712" cy="2292120"/>
          </a:xfrm>
        </p:spPr>
        <p:txBody>
          <a:bodyPr>
            <a:normAutofit fontScale="92500"/>
          </a:bodyPr>
          <a:lstStyle/>
          <a:p>
            <a:pPr marL="88900" indent="-6350" algn="ctr">
              <a:buNone/>
            </a:pPr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Понятие вертикальных углов</a:t>
            </a:r>
            <a:endParaRPr lang="ru-RU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900" indent="-6350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Два угла называются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вертикальными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стороны одного угла являются продолжениями сторон другого.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61481" y="3786190"/>
            <a:ext cx="285752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1690043" y="3786190"/>
            <a:ext cx="2928958" cy="10001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619001" y="3786190"/>
            <a:ext cx="3071834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619001" y="2714620"/>
            <a:ext cx="3143272" cy="107157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18605" y="3214686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62273" y="3772919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18605" y="4714884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90835" y="2558473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1811" y="314324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6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6982" y="5661310"/>
            <a:ext cx="7390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(а</a:t>
            </a:r>
            <a:r>
              <a:rPr lang="ru-RU" sz="40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&lt;(a</a:t>
            </a:r>
            <a:r>
              <a:rPr lang="en-US" sz="40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вертикальные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3596640" y="3779520"/>
            <a:ext cx="45720" cy="335280"/>
          </a:xfrm>
          <a:custGeom>
            <a:avLst/>
            <a:gdLst>
              <a:gd name="connsiteX0" fmla="*/ 45720 w 45720"/>
              <a:gd name="connsiteY0" fmla="*/ 0 h 335280"/>
              <a:gd name="connsiteX1" fmla="*/ 0 w 45720"/>
              <a:gd name="connsiteY1" fmla="*/ 198120 h 335280"/>
              <a:gd name="connsiteX2" fmla="*/ 45720 w 45720"/>
              <a:gd name="connsiteY2" fmla="*/ 335280 h 33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720" h="335280">
                <a:moveTo>
                  <a:pt x="45720" y="0"/>
                </a:moveTo>
                <a:cubicBezTo>
                  <a:pt x="22860" y="71120"/>
                  <a:pt x="0" y="142240"/>
                  <a:pt x="0" y="198120"/>
                </a:cubicBezTo>
                <a:cubicBezTo>
                  <a:pt x="0" y="254000"/>
                  <a:pt x="45720" y="335280"/>
                  <a:pt x="45720" y="33528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6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5455920" y="3505200"/>
            <a:ext cx="104140" cy="259080"/>
          </a:xfrm>
          <a:custGeom>
            <a:avLst/>
            <a:gdLst>
              <a:gd name="connsiteX0" fmla="*/ 0 w 104140"/>
              <a:gd name="connsiteY0" fmla="*/ 0 h 259080"/>
              <a:gd name="connsiteX1" fmla="*/ 91440 w 104140"/>
              <a:gd name="connsiteY1" fmla="*/ 106680 h 259080"/>
              <a:gd name="connsiteX2" fmla="*/ 76200 w 104140"/>
              <a:gd name="connsiteY2" fmla="*/ 259080 h 259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140" h="259080">
                <a:moveTo>
                  <a:pt x="0" y="0"/>
                </a:moveTo>
                <a:cubicBezTo>
                  <a:pt x="39370" y="31750"/>
                  <a:pt x="78740" y="63500"/>
                  <a:pt x="91440" y="106680"/>
                </a:cubicBezTo>
                <a:cubicBezTo>
                  <a:pt x="104140" y="149860"/>
                  <a:pt x="90170" y="204470"/>
                  <a:pt x="76200" y="259080"/>
                </a:cubicBezTo>
              </a:path>
            </a:pathLst>
          </a:cu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6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Построение вертикальных углов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084168" y="620688"/>
            <a:ext cx="2364651" cy="2806571"/>
            <a:chOff x="539552" y="692696"/>
            <a:chExt cx="2364651" cy="2806571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16200000" flipH="1">
              <a:off x="287524" y="1736812"/>
              <a:ext cx="1872208" cy="5040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 rot="5400000" flipH="1" flipV="1">
              <a:off x="1151620" y="1664804"/>
              <a:ext cx="1584176" cy="93610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539552" y="692696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115616" y="2852936"/>
              <a:ext cx="51809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411760" y="1052736"/>
              <a:ext cx="49244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6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 rot="4453341">
            <a:off x="4795123" y="3249977"/>
            <a:ext cx="4104456" cy="576064"/>
            <a:chOff x="2051720" y="3501008"/>
            <a:chExt cx="4104456" cy="576064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2051720" y="3501008"/>
              <a:ext cx="41044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051720" y="4077072"/>
              <a:ext cx="41044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1763688" y="378904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5400000">
              <a:off x="5868144" y="378904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237575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>
              <a:off x="208772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223174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251977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262778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280780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295182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309583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323985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334786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406794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478802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381591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395993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67190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352788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439198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453599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468001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5400000">
              <a:off x="424796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496804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511206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525607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540009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550810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568812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5400000">
              <a:off x="583214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55"/>
          <p:cNvGrpSpPr/>
          <p:nvPr/>
        </p:nvGrpSpPr>
        <p:grpSpPr>
          <a:xfrm rot="17003915">
            <a:off x="216273" y="3818768"/>
            <a:ext cx="2726180" cy="1536142"/>
            <a:chOff x="189634" y="3825062"/>
            <a:chExt cx="2726180" cy="1536142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720495" y="4509119"/>
              <a:ext cx="2195319" cy="16803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4" name="Прямая соединительная линия 53"/>
            <p:cNvCxnSpPr>
              <a:stCxn id="52" idx="1"/>
              <a:endCxn id="52" idx="3"/>
            </p:cNvCxnSpPr>
            <p:nvPr/>
          </p:nvCxnSpPr>
          <p:spPr>
            <a:xfrm rot="13464348" flipH="1">
              <a:off x="1033985" y="3825062"/>
              <a:ext cx="1568339" cy="15361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Равнобедренный треугольник 54"/>
            <p:cNvSpPr/>
            <p:nvPr/>
          </p:nvSpPr>
          <p:spPr>
            <a:xfrm rot="16200000">
              <a:off x="365883" y="4322537"/>
              <a:ext cx="178364" cy="530862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59" name="Прямая соединительная линия 58"/>
          <p:cNvCxnSpPr/>
          <p:nvPr/>
        </p:nvCxnSpPr>
        <p:spPr>
          <a:xfrm rot="5400000">
            <a:off x="5508104" y="3212976"/>
            <a:ext cx="1872208" cy="11521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5508104" y="422108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36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5" name="Группа 63"/>
          <p:cNvGrpSpPr/>
          <p:nvPr/>
        </p:nvGrpSpPr>
        <p:grpSpPr>
          <a:xfrm rot="18049332">
            <a:off x="2458865" y="4411236"/>
            <a:ext cx="4104456" cy="576064"/>
            <a:chOff x="2051720" y="3501008"/>
            <a:chExt cx="4104456" cy="576064"/>
          </a:xfrm>
        </p:grpSpPr>
        <p:cxnSp>
          <p:nvCxnSpPr>
            <p:cNvPr id="65" name="Прямая соединительная линия 64"/>
            <p:cNvCxnSpPr/>
            <p:nvPr/>
          </p:nvCxnSpPr>
          <p:spPr>
            <a:xfrm>
              <a:off x="2051720" y="3501008"/>
              <a:ext cx="41044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2051720" y="4077072"/>
              <a:ext cx="41044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rot="5400000">
              <a:off x="1763688" y="378904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rot="5400000">
              <a:off x="5868144" y="378904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rot="5400000">
              <a:off x="237575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rot="5400000">
              <a:off x="208772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rot="5400000">
              <a:off x="223174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rot="5400000">
              <a:off x="251977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rot="5400000">
              <a:off x="262778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5400000">
              <a:off x="280780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rot="5400000">
              <a:off x="295182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rot="5400000">
              <a:off x="309583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rot="5400000">
              <a:off x="323985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5400000">
              <a:off x="334786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rot="5400000">
              <a:off x="406794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rot="5400000">
              <a:off x="478802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rot="5400000">
              <a:off x="381591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rot="5400000">
              <a:off x="395993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rot="5400000">
              <a:off x="367190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rot="5400000">
              <a:off x="352788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5400000">
              <a:off x="439198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 rot="5400000">
              <a:off x="453599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 rot="5400000">
              <a:off x="468001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rot="5400000">
              <a:off x="424796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rot="5400000">
              <a:off x="496804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rot="5400000">
              <a:off x="511206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rot="5400000">
              <a:off x="5256076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 rot="5400000">
              <a:off x="5400092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 rot="5400000">
              <a:off x="5508104" y="3645024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5400000">
              <a:off x="5688124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 rot="5400000">
              <a:off x="5832140" y="3609020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Прямая соединительная линия 96"/>
          <p:cNvCxnSpPr/>
          <p:nvPr/>
        </p:nvCxnSpPr>
        <p:spPr>
          <a:xfrm>
            <a:off x="7020272" y="2852936"/>
            <a:ext cx="715918" cy="26236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7740352" y="5013176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endParaRPr lang="ru-RU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Номер слайда 1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24699E-6 L 0.29913 -0.22016 " pathEditMode="relative" ptsTypes="AA"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32932E-6 L 0.62657 -0.4414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00" y="-2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657 -0.44149 L 0.49271 -0.1584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271 -0.15841 L 0.13056 -0.2317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0" y="-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056 -0.23173 L 0.62656 -0.4414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657 -0.44149 L 0.68959 -0.1373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1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9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11833</TotalTime>
  <Words>1340</Words>
  <Application>Microsoft Office PowerPoint</Application>
  <PresentationFormat>Экран (4:3)</PresentationFormat>
  <Paragraphs>314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Wingdings</vt:lpstr>
      <vt:lpstr>Тема Office</vt:lpstr>
      <vt:lpstr>Презентация PowerPoint</vt:lpstr>
      <vt:lpstr>Повторение ранее изученного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Построение смежных углов</vt:lpstr>
      <vt:lpstr>Презентация PowerPoint</vt:lpstr>
      <vt:lpstr>Построение вертикальных углов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Письменное решение задач</vt:lpstr>
      <vt:lpstr>Презентация PowerPoint</vt:lpstr>
      <vt:lpstr>Решение задач по учебнику</vt:lpstr>
      <vt:lpstr>№ 69 (а) Найдите неразвернутые углы, образованные при пересечении двух прямых, если сумма двух из них равна 1140 </vt:lpstr>
      <vt:lpstr>№ 66 На рисунке 46 углы ВОD и СОD равны. Найдите угол АОD, если &lt;СОВ = 1480.</vt:lpstr>
      <vt:lpstr>Презентация PowerPoint</vt:lpstr>
      <vt:lpstr>Домашнее задание:  теория п. 11;  № 62 (б,в); № 69 (б);  № 68 (а). 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алгебра</dc:title>
  <dc:creator>Кравченко</dc:creator>
  <cp:lastModifiedBy>1</cp:lastModifiedBy>
  <cp:revision>1380</cp:revision>
  <dcterms:created xsi:type="dcterms:W3CDTF">2011-06-18T13:01:16Z</dcterms:created>
  <dcterms:modified xsi:type="dcterms:W3CDTF">2023-09-16T16:52:22Z</dcterms:modified>
</cp:coreProperties>
</file>